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9" r:id="rId2"/>
    <p:sldId id="268" r:id="rId3"/>
    <p:sldId id="259" r:id="rId4"/>
    <p:sldId id="258" r:id="rId5"/>
    <p:sldId id="262" r:id="rId6"/>
    <p:sldId id="265" r:id="rId7"/>
    <p:sldId id="266" r:id="rId8"/>
    <p:sldId id="267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4D86"/>
    <a:srgbClr val="CC0000"/>
    <a:srgbClr val="972E9A"/>
    <a:srgbClr val="3FEB47"/>
    <a:srgbClr val="A833AB"/>
    <a:srgbClr val="FEB21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>
      <p:cViewPr varScale="1">
        <p:scale>
          <a:sx n="73" d="100"/>
          <a:sy n="73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FD88F-7572-4BA1-AFCE-FD76C5D9B22F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AFC6B9-072B-462B-B2E6-793AE141D9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andex.ru/video/search?text=%D0%BC%D1%83%D0%BB%D1%8C%D1%82%D0%B8%D0%BA%20%D0%B4%D0%B5%D0%B2%D0%BE%D1%87%D0%BA%D0%B0%20%D0%B8%20%D0%BC%D0%B0%D0%BB%D1%8C%D1%87%D0%B8%D0%BA%20%D0%BF%D0%BE%D1%87%D0%B5%D0%BC%D1%83%20%D1%80%D0%B0%D0%B4%D1%83%D0%B3%D0%B0%20%D1%80%D0%B0%D0%B7%D0%BD%D0%BE%D1%86%D0%B2%D0%B5%D1%82%D0%BD%D0%B0%D1%8F&amp;path=wizard&amp;noreask=1&amp;filmId=6476445264662681269&amp;reqid=1515422336848657-569066331015406798238897-vla1-1785-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search?text=%D0%BC%D1%83%D0%BB%D1%8C%D1%82%D0%B8%D0%BA%20%D0%B4%D0%B5%D0%B2%D0%BE%D1%87%D0%BA%D0%B0%20%D0%B8%20%D0%BC%D0%B0%D0%BB%D1%8C%D1%87%D0%B8%D0%BA%20%D0%BF%D0%BE%D1%87%D0%B5%D0%BC%D1%83%20%D1%80%D0%B0%D0%B4%D1%83%D0%B3%D0%B0%20%D1%80%D0%B0%D0%B7%D0%BD%D0%BE%D1%86%D0%B2%D0%B5%D1%82%D0%BD%D0%B0%D1%8F&amp;path=wizard&amp;noreask=1&amp;filmId=6476445264662681269&amp;reqid=1515422336848657-569066331015406798238897-vla1-1785-V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yandex.ru/images/search?text=%D1%86%D0%B2%D0%B5%D1%82%D0%BE%D0%B2%D0%BE%D0%B9%20%D0%BA%D1%80%D1%83%D0%B3%20%D0%BF%D0%BE%20%D0%B8%D0%BE%D1%85%D0%B0%D0%BD%D0%BD%D0%B5%D1%81%D1%83%20%D0%B8%D1%82%D1%82%D0%B5%D0%BD%D1%83" TargetMode="External"/><Relationship Id="rId5" Type="http://schemas.openxmlformats.org/officeDocument/2006/relationships/hyperlink" Target="https://yandex.ru/images/search?text=%D1%86%D0%B2%D0%B5%D1%82%D0%BE%D0%B2%D0%BE%D0%B9%20%D0%BA%D1%80%D1%83%D0%B3%20%D0%BE%D1%81%D0%B2%D0%B0%D0%BB%D1%8C%D0%B4%D0%B0" TargetMode="External"/><Relationship Id="rId4" Type="http://schemas.openxmlformats.org/officeDocument/2006/relationships/hyperlink" Target="https://intolimp.org/publication/mietodichieskaia-razrabotka-otkrytogho-uroka-poniatiie-tsvietovoi-modieli-modiel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E:\Аттестация 2023\1676716547_gas-kvas-com-p-kist-detskie-risunki-dlya-fotoshopa-4.png"/>
          <p:cNvPicPr>
            <a:picLocks noChangeAspect="1" noChangeArrowheads="1"/>
          </p:cNvPicPr>
          <p:nvPr/>
        </p:nvPicPr>
        <p:blipFill>
          <a:blip r:embed="rId2" cstate="print"/>
          <a:srcRect l="6361" b="15274"/>
          <a:stretch>
            <a:fillRect/>
          </a:stretch>
        </p:blipFill>
        <p:spPr bwMode="auto">
          <a:xfrm>
            <a:off x="179512" y="1817440"/>
            <a:ext cx="8712968" cy="50405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908720"/>
            <a:ext cx="72008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</a:t>
            </a:r>
            <a:r>
              <a:rPr lang="ru-RU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haroni" pitchFamily="2" charset="-79"/>
              </a:rPr>
              <a:t>Тема урока: «Цветовой  спектр.  Основные  и  составные  цвета»</a:t>
            </a:r>
            <a:endParaRPr lang="ru-RU" sz="4800" b="1" spc="50" dirty="0">
              <a:ln w="11430">
                <a:solidFill>
                  <a:srgbClr val="002060"/>
                </a:solidFill>
              </a:ln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E:\Аттестация 2023\1676716547_gas-kvas-com-p-kist-detskie-risunki-dlya-fotoshopa-4.png"/>
          <p:cNvPicPr>
            <a:picLocks noChangeAspect="1" noChangeArrowheads="1"/>
          </p:cNvPicPr>
          <p:nvPr/>
        </p:nvPicPr>
        <p:blipFill>
          <a:blip r:embed="rId2" cstate="print"/>
          <a:srcRect l="6361" b="15274"/>
          <a:stretch>
            <a:fillRect/>
          </a:stretch>
        </p:blipFill>
        <p:spPr bwMode="auto">
          <a:xfrm>
            <a:off x="179512" y="1817440"/>
            <a:ext cx="8479478" cy="5040560"/>
          </a:xfrm>
          <a:prstGeom prst="rect">
            <a:avLst/>
          </a:prstGeom>
          <a:noFill/>
        </p:spPr>
      </p:pic>
      <p:pic>
        <p:nvPicPr>
          <p:cNvPr id="26627" name="Picture 3" descr="E:\Аттестация 2023\1667288774_3-29.jpg"/>
          <p:cNvPicPr>
            <a:picLocks noChangeAspect="1" noChangeArrowheads="1"/>
          </p:cNvPicPr>
          <p:nvPr/>
        </p:nvPicPr>
        <p:blipFill>
          <a:blip r:embed="rId3" cstate="print"/>
          <a:srcRect r="21774" b="37236"/>
          <a:stretch>
            <a:fillRect/>
          </a:stretch>
        </p:blipFill>
        <p:spPr bwMode="auto">
          <a:xfrm>
            <a:off x="-24591240" y="-10612560"/>
            <a:ext cx="15481720" cy="82809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051720" y="908720"/>
            <a:ext cx="6624736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Цель: Формирование знаний, умений, навыков при работе с цветом.</a:t>
            </a:r>
          </a:p>
          <a:p>
            <a:r>
              <a:rPr lang="ru-RU" sz="28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  <a:r>
              <a:rPr lang="ru-RU" sz="2800" b="1" i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познакомиться с понятием  цветовой круг, спектр</a:t>
            </a:r>
          </a:p>
          <a:p>
            <a:r>
              <a:rPr lang="ru-RU" sz="28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 - познакомиться с основными и составными цветами</a:t>
            </a:r>
          </a:p>
          <a:p>
            <a:r>
              <a:rPr lang="ru-RU" sz="28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- приобрести практические навыки при работе с цветом</a:t>
            </a:r>
            <a:endParaRPr lang="ru-RU" sz="2800" b="1" spc="50" dirty="0">
              <a:ln w="11430">
                <a:solidFill>
                  <a:srgbClr val="002060"/>
                </a:solidFill>
              </a:ln>
              <a:solidFill>
                <a:srgbClr val="004D8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s://flomaster.club/uploads/posts/2021-12/1640952174_1-flomaster-club-p-detskii-risunok-na-temu-nebo-krasivie-risu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69902"/>
            <a:ext cx="6984776" cy="5088098"/>
          </a:xfrm>
          <a:prstGeom prst="rect">
            <a:avLst/>
          </a:prstGeom>
          <a:noFill/>
        </p:spPr>
      </p:pic>
      <p:pic>
        <p:nvPicPr>
          <p:cNvPr id="10" name="Picture 5" descr="E:\Аттестация 2023\1676716547_gas-kvas-com-p-kist-detskie-risunki-dlya-fotoshopa-4.png"/>
          <p:cNvPicPr>
            <a:picLocks noChangeAspect="1" noChangeArrowheads="1"/>
          </p:cNvPicPr>
          <p:nvPr/>
        </p:nvPicPr>
        <p:blipFill>
          <a:blip r:embed="rId3" cstate="print"/>
          <a:srcRect l="6361" b="15274"/>
          <a:stretch>
            <a:fillRect/>
          </a:stretch>
        </p:blipFill>
        <p:spPr bwMode="auto">
          <a:xfrm>
            <a:off x="179512" y="1817440"/>
            <a:ext cx="8712968" cy="50405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1124744"/>
            <a:ext cx="6084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1. Почему радуга разноцветная? </a:t>
            </a:r>
            <a:r>
              <a:rPr lang="ru-RU" sz="2800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Мультфильм </a:t>
            </a:r>
          </a:p>
          <a:p>
            <a:pPr algn="ctr"/>
            <a:r>
              <a:rPr lang="ru-RU" sz="24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Почему радуга разноцветная?</a:t>
            </a:r>
            <a:endParaRPr lang="ru-RU" sz="2400" b="1" dirty="0">
              <a:solidFill>
                <a:srgbClr val="004D8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AutoShape 2" descr="https://prorisuem.ru/foto/5184/raduga_risunok_kraskami_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96" name="AutoShape 4" descr="https://prorisuem.ru/foto/5184/raduga_risunok_kraskami_4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00" name="AutoShape 8" descr="https://static.vecteezy.com/system/resources/previews/008/341/064/original/wooden-art-palette-with-paints-and-brushe-free-vecto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8244"/>
    </mc:Choice>
    <mc:Fallback>
      <p:transition spd="slow" advTm="78244"/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="" xmlns:p14="http://schemas.microsoft.com/office/powerpoint/2010/main">
        <p14:playEvt time="3346" objId="4"/>
        <p14:stopEvt time="76804" objId="4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www.metod-kopilka.ru/images/doc/22/16365/img2.jpg"/>
          <p:cNvPicPr>
            <a:picLocks noChangeAspect="1" noChangeArrowheads="1"/>
          </p:cNvPicPr>
          <p:nvPr/>
        </p:nvPicPr>
        <p:blipFill>
          <a:blip r:embed="rId2" cstate="print"/>
          <a:srcRect l="46875" t="27084" r="6250" b="60416"/>
          <a:stretch>
            <a:fillRect/>
          </a:stretch>
        </p:blipFill>
        <p:spPr bwMode="auto">
          <a:xfrm>
            <a:off x="1000100" y="444256"/>
            <a:ext cx="7143800" cy="14287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2214554"/>
            <a:ext cx="71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полосу спектра вообразить в виде гибкой пластины и согнуть ее в результате мы получим цветовой круг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13909" y="5909887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 Освальда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5836283"/>
            <a:ext cx="1917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Круг И. </a:t>
            </a:r>
            <a:r>
              <a:rPr lang="ru-RU" dirty="0" err="1" smtClean="0"/>
              <a:t>Иттена</a:t>
            </a:r>
            <a:endParaRPr lang="ru-RU" dirty="0"/>
          </a:p>
        </p:txBody>
      </p:sp>
      <p:pic>
        <p:nvPicPr>
          <p:cNvPr id="9" name="Picture 10" descr="Картинка 545 из 156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2" t="7311" r="18836" b="6500"/>
          <a:stretch/>
        </p:blipFill>
        <p:spPr bwMode="auto">
          <a:xfrm>
            <a:off x="5175595" y="3071811"/>
            <a:ext cx="2726545" cy="276447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65315"/>
            <a:ext cx="3048000" cy="29016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051"/>
    </mc:Choice>
    <mc:Fallback>
      <p:transition spd="slow" advTm="20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7980">
            <a:off x="5345200" y="443856"/>
            <a:ext cx="2228900" cy="33395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9282" r="6364"/>
          <a:stretch/>
        </p:blipFill>
        <p:spPr>
          <a:xfrm>
            <a:off x="3813197" y="7199"/>
            <a:ext cx="1188403" cy="172819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16" t="33200" r="39657" b="48950"/>
          <a:stretch/>
        </p:blipFill>
        <p:spPr>
          <a:xfrm>
            <a:off x="1588096" y="4220086"/>
            <a:ext cx="5730688" cy="32473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016" t="8001" r="59759" b="73824"/>
          <a:stretch/>
        </p:blipFill>
        <p:spPr>
          <a:xfrm rot="21213180">
            <a:off x="822250" y="382542"/>
            <a:ext cx="2832027" cy="2990177"/>
          </a:xfrm>
          <a:prstGeom prst="rect">
            <a:avLst/>
          </a:prstGeom>
        </p:spPr>
      </p:pic>
      <p:pic>
        <p:nvPicPr>
          <p:cNvPr id="1026" name="Picture 2" descr="http://uchebniki-vlg.ru/pic/23723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749" t="11869" r="13196" b="17526"/>
          <a:stretch/>
        </p:blipFill>
        <p:spPr bwMode="auto">
          <a:xfrm>
            <a:off x="6459650" y="3312153"/>
            <a:ext cx="1171334" cy="15900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ackgroundRemoval t="9890" b="89890" l="51042" r="89881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468" r="5408"/>
          <a:stretch/>
        </p:blipFill>
        <p:spPr>
          <a:xfrm>
            <a:off x="1209956" y="3256407"/>
            <a:ext cx="1502071" cy="220496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3118" y="2239957"/>
            <a:ext cx="395653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noFill/>
                  <a:prstDash val="solid"/>
                </a:ln>
                <a:solidFill>
                  <a:srgbClr val="00B050"/>
                </a:solidFill>
                <a:effectLst/>
              </a:rPr>
              <a:t>основные </a:t>
            </a:r>
          </a:p>
          <a:p>
            <a:pPr algn="ctr"/>
            <a:r>
              <a:rPr lang="ru-RU" sz="5400" b="1" cap="none" spc="0" dirty="0" smtClean="0">
                <a:ln w="22225">
                  <a:noFill/>
                  <a:prstDash val="solid"/>
                </a:ln>
                <a:solidFill>
                  <a:srgbClr val="00B050"/>
                </a:solidFill>
                <a:effectLst/>
              </a:rPr>
              <a:t>цвета</a:t>
            </a:r>
            <a:endParaRPr lang="ru-RU" sz="5400" b="1" cap="none" spc="0" dirty="0">
              <a:ln w="22225">
                <a:noFill/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69302" y="186655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108426" y="490221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8650" y="1665391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/>
                <a:solidFill>
                  <a:srgbClr val="FFFF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ru-RU" sz="5400" b="0" cap="none" spc="0" dirty="0">
              <a:ln w="0"/>
              <a:solidFill>
                <a:srgbClr val="FFFF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3" name="Picture 10" descr="Картинка 545 из 156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12" t="7311" r="18836" b="6500"/>
          <a:stretch/>
        </p:blipFill>
        <p:spPr bwMode="auto">
          <a:xfrm>
            <a:off x="2426804" y="1527266"/>
            <a:ext cx="3880135" cy="3934109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8359340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6883"/>
    </mc:Choice>
    <mc:Fallback>
      <p:transition spd="slow" advTm="26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Аттестация 2023\Портфолио 2023\Методическая работа\Открытый урок 2022г\1676452455_gas-kvas-com-p-tsveta-v-detskom-risunke-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Аттестация 2023\Портфолио 2023\Методическая работа\Открытый урок 2022г\ris.-4 —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7632848" cy="65239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vatars.dzeninfra.ru/get-zen_doc/3946659/pub_5fa97cda9c3dc81f90911024_5fa97da072bf936f4798739c/scale_1200"/>
          <p:cNvPicPr>
            <a:picLocks noChangeAspect="1" noChangeArrowheads="1"/>
          </p:cNvPicPr>
          <p:nvPr/>
        </p:nvPicPr>
        <p:blipFill>
          <a:blip r:embed="rId2" cstate="print"/>
          <a:srcRect l="6954" r="1477" b="5257"/>
          <a:stretch>
            <a:fillRect/>
          </a:stretch>
        </p:blipFill>
        <p:spPr bwMode="auto">
          <a:xfrm>
            <a:off x="323528" y="660436"/>
            <a:ext cx="7848872" cy="597896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Закрепление нового материала</a:t>
            </a:r>
            <a:endParaRPr lang="ru-RU" sz="2800" b="1" dirty="0">
              <a:solidFill>
                <a:srgbClr val="004D8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 descr="E:\Аттестация 2023\1676716547_gas-kvas-com-p-kist-detskie-risunki-dlya-fotoshopa-4.png"/>
          <p:cNvPicPr>
            <a:picLocks noChangeAspect="1" noChangeArrowheads="1"/>
          </p:cNvPicPr>
          <p:nvPr/>
        </p:nvPicPr>
        <p:blipFill>
          <a:blip r:embed="rId2" cstate="print"/>
          <a:srcRect l="6361" b="15274"/>
          <a:stretch>
            <a:fillRect/>
          </a:stretch>
        </p:blipFill>
        <p:spPr bwMode="auto">
          <a:xfrm>
            <a:off x="251520" y="1817440"/>
            <a:ext cx="8479478" cy="50405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220486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3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. Почему радуга разноцветная?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21419" y="269707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4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4"/>
              </a:rPr>
              <a:t>. Цветовой спектр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00927" y="3697461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hlinkClick r:id="rId5"/>
              </a:rPr>
              <a:t>4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. Цветовой круг по Освальду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68766" y="3205254"/>
            <a:ext cx="58596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3. Цветовой круг по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Иоханнесу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6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  <a:hlinkClick r:id="rId6"/>
              </a:rPr>
              <a:t>Иттену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75656" y="620688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4D86"/>
                </a:solidFill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31495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6|2.2|1.8|1.8|1.7|2.4|1.7|1.3|1.5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787</TotalTime>
  <Words>120</Words>
  <Application>Microsoft Office PowerPoint</Application>
  <PresentationFormat>Экран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69</cp:revision>
  <dcterms:created xsi:type="dcterms:W3CDTF">2017-06-02T13:55:56Z</dcterms:created>
  <dcterms:modified xsi:type="dcterms:W3CDTF">2023-09-10T06:55:23Z</dcterms:modified>
</cp:coreProperties>
</file>