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97" r:id="rId2"/>
    <p:sldId id="261" r:id="rId3"/>
    <p:sldId id="272" r:id="rId4"/>
    <p:sldId id="287" r:id="rId5"/>
    <p:sldId id="289" r:id="rId6"/>
    <p:sldId id="290" r:id="rId7"/>
    <p:sldId id="291" r:id="rId8"/>
    <p:sldId id="277" r:id="rId9"/>
    <p:sldId id="294" r:id="rId10"/>
    <p:sldId id="292" r:id="rId11"/>
    <p:sldId id="265" r:id="rId12"/>
    <p:sldId id="281" r:id="rId13"/>
    <p:sldId id="293" r:id="rId14"/>
    <p:sldId id="296" r:id="rId15"/>
    <p:sldId id="257" r:id="rId16"/>
    <p:sldId id="295" r:id="rId17"/>
    <p:sldId id="263" r:id="rId18"/>
    <p:sldId id="273" r:id="rId19"/>
    <p:sldId id="262" r:id="rId20"/>
    <p:sldId id="278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у очень мощный комп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9405" autoAdjust="0"/>
  </p:normalViewPr>
  <p:slideViewPr>
    <p:cSldViewPr>
      <p:cViewPr varScale="1">
        <p:scale>
          <a:sx n="103" d="100"/>
          <a:sy n="103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0A6412-06AA-467D-B849-983D29DE3AAA}" type="datetimeFigureOut">
              <a:rPr lang="ru-RU"/>
              <a:pPr>
                <a:defRPr/>
              </a:pPr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4427B8-5495-447A-A903-6E5774489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12474-6720-4668-A9C2-B9A1CC5127E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12474-6720-4668-A9C2-B9A1CC5127E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D5E277-0FC6-4ECC-AFDC-8FB03F09639B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4D58-AEA7-490D-8714-4BDBB0823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066A-6A7F-4480-B726-BF863D4E5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8976-6740-4AF2-AA2E-9F40F299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3766-DC1D-4CDC-9EC4-AF7D95D9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26F-2F90-4001-B2F6-6ADEA5C7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7EDE-CC6D-46DA-BB41-846873A58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8CCA-B98E-4075-8B4A-258BB3DCA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285D-F732-471E-916E-69A30E3E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9FBC-F29D-43DE-8A4F-4BC24AD3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CF91-27C5-4778-A76A-D46E3919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F0F0-A207-4798-A9FB-C6AD9F530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9B8F4B6-D378-4CA9-A5E4-BC78334C7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7" r:id="rId2"/>
    <p:sldLayoutId id="2147484086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7" r:id="rId9"/>
    <p:sldLayoutId id="2147484083" r:id="rId10"/>
    <p:sldLayoutId id="21474840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fototest.ru/images/art/20050304150330.jpg" TargetMode="External"/><Relationship Id="rId7" Type="http://schemas.openxmlformats.org/officeDocument/2006/relationships/hyperlink" Target="http://picfun.ru/uploads/posts/2009-05/1243762010_45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://i283.photobucket.com/albums/kk311/budovskiy8/KBM1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anti-gorod.com/uploads/posts/2009-08/1250837169_294700843_9fa723edee_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otki.yandex.ru/users/babs71/view/16796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fotki.yandex.ru/users/babs71/view/16796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tranamasterov.ru/files/imagecache/orig_with_logo/i0912/Izobrazhenie_169_0.JPG" TargetMode="External"/><Relationship Id="rId13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12" Type="http://schemas.openxmlformats.org/officeDocument/2006/relationships/hyperlink" Target="http://stranamasterov.ru/files/imagecache/orig_with_logo/i/IMGP2093.JPG" TargetMode="External"/><Relationship Id="rId2" Type="http://schemas.openxmlformats.org/officeDocument/2006/relationships/hyperlink" Target="http://stranamasterov.ru/files/imagecache/orig_with_logo/i/IMGP209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ranamasterov.ru/files/imagecache/orig_with_logo/i/IMG_3352.jpg" TargetMode="Externa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0" Type="http://schemas.openxmlformats.org/officeDocument/2006/relationships/hyperlink" Target="http://stranamasterov.ru/files/imagecache/orig_with_logo/i/IMGP2097.jpg" TargetMode="External"/><Relationship Id="rId4" Type="http://schemas.openxmlformats.org/officeDocument/2006/relationships/hyperlink" Target="http://stranamasterov.ru/files/imagecache/orig_with_logo/i0910/IMGA0315.JPG" TargetMode="External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xtazy.in.ua/uploads/posts/2009-07/1248903026_1247615513_0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museum.fondpotanin.ru/upload/iblock/677/jar1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www.0lik.ru/uploads/posts/2009-09/1251957869_0lik.ru_bezimeni-3.jpg" TargetMode="External"/><Relationship Id="rId4" Type="http://schemas.openxmlformats.org/officeDocument/2006/relationships/hyperlink" Target="http://img-fotki.yandex.ru/get/8/yur6363.2/0_3f12_1632736_XL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babs71/view/16798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90499" y="285728"/>
            <a:ext cx="33886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 dirty="0"/>
              <a:t>Муниципальное Бюджетное </a:t>
            </a:r>
            <a:r>
              <a:rPr lang="ru-RU" sz="1400" dirty="0" smtClean="0"/>
              <a:t>Учреждение </a:t>
            </a:r>
            <a:endParaRPr lang="ru-RU" sz="1400" dirty="0"/>
          </a:p>
          <a:p>
            <a:pPr algn="ctr"/>
            <a:r>
              <a:rPr lang="ru-RU" sz="1400" dirty="0"/>
              <a:t>Дополнительного Образования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 smtClean="0"/>
              <a:t>Константиновская </a:t>
            </a:r>
            <a:r>
              <a:rPr lang="ru-RU" sz="1400" dirty="0"/>
              <a:t>школа </a:t>
            </a:r>
            <a:r>
              <a:rPr lang="ru-RU" sz="1400" dirty="0" smtClean="0"/>
              <a:t>искусств»</a:t>
            </a:r>
            <a:endParaRPr lang="ru-RU" sz="1400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0034" y="2285992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уроку по предмету "Композиция"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/>
              <a:t>СИЛУЭТ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434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						            Преподаватель художественных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								              дисциплин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										    Т.А.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Тянникова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Константиновка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86800" cy="1143000"/>
          </a:xfrm>
        </p:spPr>
        <p:txBody>
          <a:bodyPr/>
          <a:lstStyle/>
          <a:p>
            <a:pPr algn="ctr"/>
            <a:r>
              <a:rPr lang="ru-RU" sz="4200" smtClean="0">
                <a:solidFill>
                  <a:schemeClr val="tx1"/>
                </a:solidFill>
                <a:latin typeface="Times New Roman" pitchFamily="18" charset="0"/>
              </a:rPr>
              <a:t>Иллюстрации к басням Крылова И.А</a:t>
            </a:r>
          </a:p>
        </p:txBody>
      </p:sp>
      <p:pic>
        <p:nvPicPr>
          <p:cNvPr id="44036" name="Рисунок 21" descr="Описание: D:\Downloads\img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2665413" cy="4032250"/>
          </a:xfrm>
          <a:noFill/>
          <a:ln/>
        </p:spPr>
      </p:pic>
      <p:pic>
        <p:nvPicPr>
          <p:cNvPr id="44037" name="Рисунок 22" descr="Описание: D:\Downloads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133600"/>
            <a:ext cx="23939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23" descr="Описание: D:\Downloads\img7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88" y="1700213"/>
            <a:ext cx="2647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49384" t="77481" r="24690"/>
          <a:stretch>
            <a:fillRect/>
          </a:stretch>
        </p:blipFill>
        <p:spPr bwMode="auto">
          <a:xfrm>
            <a:off x="2000250" y="1714500"/>
            <a:ext cx="178593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3457" t="23457" r="50616" b="50616"/>
          <a:stretch>
            <a:fillRect/>
          </a:stretch>
        </p:blipFill>
        <p:spPr bwMode="auto">
          <a:xfrm>
            <a:off x="214313" y="157162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 l="75310" t="50616" b="24690"/>
          <a:stretch>
            <a:fillRect/>
          </a:stretch>
        </p:blipFill>
        <p:spPr bwMode="auto">
          <a:xfrm>
            <a:off x="3786188" y="1643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Shaddo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785938"/>
            <a:ext cx="336391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8150" y="482579"/>
            <a:ext cx="8305800" cy="1143008"/>
          </a:xfrm>
        </p:spPr>
        <p:txBody>
          <a:bodyPr/>
          <a:lstStyle/>
          <a:p>
            <a:pPr algn="ctr">
              <a:defRPr/>
            </a:pPr>
            <a:r>
              <a:rPr lang="ru-RU" sz="1400" b="1" i="1" dirty="0" smtClean="0"/>
              <a:t>Силуэты мы встречаем не только на страницах книг, но и в повседневной жизни. Часто силуэты используют при изображении символов, эмблем. Простейший пример силуэта в природе – падающая тень. Существует театр теней.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16" name="Рисунок 1" descr="http://club.foto.ru/gallery/images/photo/2004/06/15/221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500438"/>
            <a:ext cx="4071937" cy="294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Игра теней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2286000" cy="18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516 из 78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6024" t="4286" r="6626" b="3571"/>
          <a:stretch>
            <a:fillRect/>
          </a:stretch>
        </p:blipFill>
        <p:spPr bwMode="auto">
          <a:xfrm>
            <a:off x="428625" y="3500438"/>
            <a:ext cx="2071688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Картинка 625 из 76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703" t="3466" r="2703" b="6412"/>
          <a:stretch>
            <a:fillRect/>
          </a:stretch>
        </p:blipFill>
        <p:spPr bwMode="auto">
          <a:xfrm>
            <a:off x="6429375" y="1214438"/>
            <a:ext cx="2500313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7" descr="Силуэтная фотография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1331" r="28010"/>
          <a:stretch>
            <a:fillRect/>
          </a:stretch>
        </p:blipFill>
        <p:spPr bwMode="auto">
          <a:xfrm>
            <a:off x="6572250" y="3500438"/>
            <a:ext cx="22891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00364" y="714356"/>
            <a:ext cx="3286148" cy="2428892"/>
          </a:xfrm>
        </p:spPr>
        <p:txBody>
          <a:bodyPr/>
          <a:lstStyle/>
          <a:p>
            <a:pPr>
              <a:defRPr/>
            </a:pP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Силуэт в жизни получается и в том случае, если мы видим какой – то предмет против света. Ваша рука напротив горящей свечи, солнца; человек в проеме двери на улицу из темного помещения на яркий свет или на фоне вечернего неба – опять силуэт.</a:t>
            </a:r>
            <a:endParaRPr lang="ru-RU" sz="1400" b="1" i="1" dirty="0"/>
          </a:p>
        </p:txBody>
      </p:sp>
      <p:pic>
        <p:nvPicPr>
          <p:cNvPr id="19463" name="Picture 12" descr="Картинка 39 из 72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3500438"/>
            <a:ext cx="350043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Рисунок 9" descr="Описание: D:\Downloads\img9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3168650" cy="2757488"/>
          </a:xfrm>
          <a:noFill/>
          <a:ln/>
        </p:spPr>
      </p:pic>
      <p:pic>
        <p:nvPicPr>
          <p:cNvPr id="45064" name="Рисунок 18" descr="Описание: D:\Downloads\img1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08050"/>
            <a:ext cx="33115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19" descr="Описание: D:\Downloads\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357563"/>
            <a:ext cx="388937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Рисунок 20" descr="Описание: D:\Downloads\img1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5568"/>
          <a:stretch>
            <a:fillRect/>
          </a:stretch>
        </p:blipFill>
        <p:spPr>
          <a:xfrm>
            <a:off x="2268538" y="620713"/>
            <a:ext cx="4538662" cy="56880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714375" y="815975"/>
          <a:ext cx="48577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3333333" imgH="1695687" progId="PBrush">
                  <p:embed/>
                </p:oleObj>
              </mc:Choice>
              <mc:Fallback>
                <p:oleObj r:id="rId3" imgW="3333333" imgH="1695687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815975"/>
                        <a:ext cx="4857750" cy="2470150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714375" y="3286125"/>
          <a:ext cx="7815263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5" imgW="4971429" imgH="2048161" progId="PBrush">
                  <p:embed/>
                </p:oleObj>
              </mc:Choice>
              <mc:Fallback>
                <p:oleObj r:id="rId5" imgW="4971429" imgH="2048161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41"/>
                      <a:stretch>
                        <a:fillRect/>
                      </a:stretch>
                    </p:blipFill>
                    <p:spPr bwMode="auto">
                      <a:xfrm>
                        <a:off x="714375" y="3286125"/>
                        <a:ext cx="7815263" cy="3333750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857250" y="3786188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latin typeface="Georgia" pitchFamily="18" charset="0"/>
              </a:rPr>
              <a:t>Ф.Толстой</a:t>
            </a:r>
          </a:p>
          <a:p>
            <a:pPr algn="ctr"/>
            <a:r>
              <a:rPr lang="ru-RU" sz="1400" b="1">
                <a:latin typeface="Georgia" pitchFamily="18" charset="0"/>
              </a:rPr>
              <a:t>Крестьянский  двор.</a:t>
            </a:r>
          </a:p>
          <a:p>
            <a:pPr algn="ctr"/>
            <a:r>
              <a:rPr lang="ru-RU" sz="1400" b="1" i="1">
                <a:latin typeface="Georgia" pitchFamily="18" charset="0"/>
              </a:rPr>
              <a:t>Вырезка  из  бумаги.</a:t>
            </a: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5786438" y="1357313"/>
            <a:ext cx="2714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Ф.Толстой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Всадники.</a:t>
            </a:r>
          </a:p>
          <a:p>
            <a:pPr algn="ctr"/>
            <a:r>
              <a:rPr lang="ru-RU" b="1" i="1">
                <a:solidFill>
                  <a:schemeClr val="bg1"/>
                </a:solidFill>
              </a:rPr>
              <a:t>Силуэт.  Бумага.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_2901d_4155dc40_L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341438"/>
            <a:ext cx="5484813" cy="2457450"/>
          </a:xfrm>
          <a:ln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211638" y="908050"/>
            <a:ext cx="4411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Улица провинциального города: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916238" y="188913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/>
              <a:t>Георгий  Нарбут.</a:t>
            </a:r>
          </a:p>
        </p:txBody>
      </p:sp>
      <p:pic>
        <p:nvPicPr>
          <p:cNvPr id="48136" name="Picture 8" descr="0_2901b_4ca0d333_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762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11188" y="3716338"/>
            <a:ext cx="3660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Собака, преследующая оленя:</a:t>
            </a:r>
            <a:r>
              <a:rPr lang="ru-RU" b="1"/>
              <a:t/>
            </a:r>
            <a:br>
              <a:rPr lang="ru-RU" b="1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580063" y="692150"/>
          <a:ext cx="2757487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2572109" imgH="4382112" progId="PBrush">
                  <p:embed/>
                </p:oleObj>
              </mc:Choice>
              <mc:Fallback>
                <p:oleObj r:id="rId3" imgW="2572109" imgH="438211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692150"/>
                        <a:ext cx="2757487" cy="4694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55650" y="765175"/>
          <a:ext cx="3716338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Точечный рисунок" r:id="rId5" imgW="2924583" imgH="3696216" progId="PBrush">
                  <p:embed/>
                </p:oleObj>
              </mc:Choice>
              <mc:Fallback>
                <p:oleObj name="Точечный рисунок" r:id="rId5" imgW="2924583" imgH="3696216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5175"/>
                        <a:ext cx="3716338" cy="4694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5580063" y="5516563"/>
            <a:ext cx="2786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Е.Кругликова.</a:t>
            </a:r>
          </a:p>
          <a:p>
            <a:pPr algn="ctr"/>
            <a:r>
              <a:rPr lang="ru-RU" sz="2000" b="1"/>
              <a:t>Автопортрет.</a:t>
            </a:r>
          </a:p>
          <a:p>
            <a:pPr algn="ctr"/>
            <a:r>
              <a:rPr lang="ru-RU" sz="2000" b="1" i="1"/>
              <a:t>Силуэт.  Бумага.</a:t>
            </a:r>
          </a:p>
        </p:txBody>
      </p:sp>
      <p:sp>
        <p:nvSpPr>
          <p:cNvPr id="2054" name="Прямоугольник 13"/>
          <p:cNvSpPr>
            <a:spLocks noChangeArrowheads="1"/>
          </p:cNvSpPr>
          <p:nvPr/>
        </p:nvSpPr>
        <p:spPr bwMode="auto">
          <a:xfrm>
            <a:off x="539750" y="5589588"/>
            <a:ext cx="4071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/>
              <a:t>Е.Кругликова.</a:t>
            </a:r>
          </a:p>
          <a:p>
            <a:pPr algn="ctr"/>
            <a:r>
              <a:rPr lang="ru-RU" sz="1800" b="1"/>
              <a:t>Портрет  марины  Цветаевой</a:t>
            </a:r>
          </a:p>
          <a:p>
            <a:pPr algn="ctr"/>
            <a:r>
              <a:rPr lang="ru-RU" sz="1800" b="1" i="1"/>
              <a:t>Силуэт.  Бумага.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214563" y="1714500"/>
          <a:ext cx="59340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7497221" imgH="2619048" progId="PBrush">
                  <p:embed/>
                </p:oleObj>
              </mc:Choice>
              <mc:Fallback>
                <p:oleObj r:id="rId4" imgW="7497221" imgH="261904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14500"/>
                        <a:ext cx="5934075" cy="2076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7" descr="de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4375" y="4143375"/>
            <a:ext cx="7569200" cy="2214563"/>
          </a:xfrm>
          <a:prstGeom prst="rect">
            <a:avLst/>
          </a:prstGeom>
          <a:ln w="28575" cap="sq">
            <a:solidFill>
              <a:srgbClr val="0C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 descr="01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785926"/>
            <a:ext cx="133698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5" y="623126"/>
            <a:ext cx="8305800" cy="510334"/>
          </a:xfrm>
        </p:spPr>
        <p:txBody>
          <a:bodyPr/>
          <a:lstStyle/>
          <a:p>
            <a:pPr algn="ctr">
              <a:defRPr/>
            </a:pPr>
            <a:r>
              <a:rPr lang="ru-RU" sz="1800" b="1" i="1" dirty="0" smtClean="0"/>
              <a:t>Силуэты можно  рисовать </a:t>
            </a:r>
            <a:endParaRPr lang="ru-RU" sz="1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9"/>
          <p:cNvSpPr>
            <a:spLocks noChangeArrowheads="1"/>
          </p:cNvSpPr>
          <p:nvPr/>
        </p:nvSpPr>
        <p:spPr bwMode="auto">
          <a:xfrm>
            <a:off x="1000125" y="500063"/>
            <a:ext cx="5516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Georgia" pitchFamily="18" charset="0"/>
              </a:rPr>
              <a:t>Е.Бем</a:t>
            </a:r>
          </a:p>
          <a:p>
            <a:pPr algn="ctr"/>
            <a:r>
              <a:rPr lang="ru-RU" sz="2000" b="1">
                <a:solidFill>
                  <a:srgbClr val="0C0000"/>
                </a:solidFill>
                <a:latin typeface="Georgia" pitchFamily="18" charset="0"/>
              </a:rPr>
              <a:t>Иллюстрация  к  сборнику</a:t>
            </a:r>
          </a:p>
          <a:p>
            <a:pPr algn="ctr"/>
            <a:r>
              <a:rPr lang="ru-RU" sz="2000" b="1">
                <a:solidFill>
                  <a:srgbClr val="0C0000"/>
                </a:solidFill>
                <a:latin typeface="Georgia" pitchFamily="18" charset="0"/>
              </a:rPr>
              <a:t>«Крестьянские  дети»</a:t>
            </a:r>
          </a:p>
          <a:p>
            <a:pPr algn="ctr"/>
            <a:r>
              <a:rPr lang="ru-RU" sz="2000" b="1" i="1">
                <a:latin typeface="Georgia" pitchFamily="18" charset="0"/>
              </a:rPr>
              <a:t>Тушь. </a:t>
            </a:r>
            <a:endParaRPr lang="ru-RU" sz="2000" b="1"/>
          </a:p>
        </p:txBody>
      </p:sp>
      <p:pic>
        <p:nvPicPr>
          <p:cNvPr id="6" name="Picture 3" descr="i_byom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EFDE"/>
              </a:clrFrom>
              <a:clrTo>
                <a:srgbClr val="F8EFDE">
                  <a:alpha val="0"/>
                </a:srgbClr>
              </a:clrTo>
            </a:clrChange>
            <a:lum bright="10000"/>
          </a:blip>
          <a:srcRect l="8417" t="7692" r="3897" b="10255"/>
          <a:stretch>
            <a:fillRect/>
          </a:stretch>
        </p:blipFill>
        <p:spPr bwMode="auto">
          <a:xfrm>
            <a:off x="5000625" y="1643063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_byom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0E0"/>
              </a:clrFrom>
              <a:clrTo>
                <a:srgbClr val="FCF0E0">
                  <a:alpha val="0"/>
                </a:srgbClr>
              </a:clrTo>
            </a:clrChange>
            <a:lum bright="10000"/>
          </a:blip>
          <a:srcRect l="2403" t="2841" r="3845" b="3407"/>
          <a:stretch>
            <a:fillRect/>
          </a:stretch>
        </p:blipFill>
        <p:spPr bwMode="auto">
          <a:xfrm>
            <a:off x="1071563" y="3929063"/>
            <a:ext cx="30003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_byom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EFDF"/>
              </a:clrFrom>
              <a:clrTo>
                <a:srgbClr val="FBEFDF">
                  <a:alpha val="0"/>
                </a:srgbClr>
              </a:clrTo>
            </a:clrChange>
            <a:lum bright="10000"/>
          </a:blip>
          <a:srcRect l="4204" t="6306" r="4790" b="11702"/>
          <a:stretch>
            <a:fillRect/>
          </a:stretch>
        </p:blipFill>
        <p:spPr bwMode="auto">
          <a:xfrm>
            <a:off x="5072063" y="4071938"/>
            <a:ext cx="33845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" descr="http://siluet.org.ru/gl/0459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1643063"/>
            <a:ext cx="31432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50552"/>
            <a:ext cx="2857520" cy="4275126"/>
          </a:xfrm>
          <a:prstGeom prst="round2DiagRect">
            <a:avLst>
              <a:gd name="adj1" fmla="val 16667"/>
              <a:gd name="adj2" fmla="val 3883"/>
            </a:avLst>
          </a:prstGeom>
          <a:ln w="28575" cap="sq">
            <a:solidFill>
              <a:srgbClr val="0C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43000" y="579438"/>
            <a:ext cx="69516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5400" b="1"/>
              <a:t>«Силуэт»</a:t>
            </a:r>
          </a:p>
          <a:p>
            <a:pPr algn="ctr" eaLnBrk="0" hangingPunct="0"/>
            <a:r>
              <a:rPr lang="ru-RU" b="1"/>
              <a:t> </a:t>
            </a:r>
            <a:r>
              <a:rPr lang="ru-RU" sz="3200" b="1"/>
              <a:t>(выразительные средства графики)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9750" y="692150"/>
          <a:ext cx="7929563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629532" imgH="2381582" progId="PBrush">
                  <p:embed/>
                </p:oleObj>
              </mc:Choice>
              <mc:Fallback>
                <p:oleObj r:id="rId3" imgW="3629532" imgH="238158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66" t="3174" r="7637" b="3931"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7929563" cy="4930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50825" y="5661025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М.Коприн</a:t>
            </a:r>
          </a:p>
          <a:p>
            <a:pPr algn="ctr"/>
            <a:r>
              <a:rPr lang="ru-RU" sz="2000" b="1"/>
              <a:t>Заставка.</a:t>
            </a:r>
          </a:p>
          <a:p>
            <a:pPr algn="ctr"/>
            <a:r>
              <a:rPr lang="ru-RU" sz="2000" b="1"/>
              <a:t>Художественный  календарь. </a:t>
            </a:r>
            <a:r>
              <a:rPr lang="ru-RU" sz="2000" b="1" i="1"/>
              <a:t>Тушь.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4 из 770">
            <a:hlinkClick r:id="rId2" tgtFrame="_blank"/>
          </p:cNvPr>
          <p:cNvPicPr/>
          <p:nvPr/>
        </p:nvPicPr>
        <p:blipFill>
          <a:blip r:embed="rId3"/>
          <a:srcRect l="15152" t="14583" r="15151" b="6250"/>
          <a:stretch>
            <a:fillRect/>
          </a:stretch>
        </p:blipFill>
        <p:spPr bwMode="auto">
          <a:xfrm>
            <a:off x="428625" y="1214438"/>
            <a:ext cx="164306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-main-pic" descr="Картинка 94 из 770">
            <a:hlinkClick r:id="rId4" tgtFrame="_blank"/>
          </p:cNvPr>
          <p:cNvPicPr/>
          <p:nvPr/>
        </p:nvPicPr>
        <p:blipFill>
          <a:blip r:embed="rId5"/>
          <a:srcRect l="24242" t="4867" r="22727" b="6637"/>
          <a:stretch>
            <a:fillRect/>
          </a:stretch>
        </p:blipFill>
        <p:spPr bwMode="auto">
          <a:xfrm>
            <a:off x="3000375" y="3714750"/>
            <a:ext cx="2500313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-main-pic" descr="Картинка 94 из 770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4357688"/>
            <a:ext cx="2928938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-main-pic" descr="Картинка 94 из 77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38" y="1285875"/>
            <a:ext cx="2857500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-main-pic" descr="Картинка 94 из 77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13" y="1285875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-main-pic" descr="Картинка 94 из 770">
            <a:hlinkClick r:id="rId12" tgtFrame="_blank"/>
          </p:cNvPr>
          <p:cNvPicPr/>
          <p:nvPr/>
        </p:nvPicPr>
        <p:blipFill>
          <a:blip r:embed="rId13"/>
          <a:srcRect l="22274" t="15796" r="25909" b="19582"/>
          <a:stretch>
            <a:fillRect/>
          </a:stretch>
        </p:blipFill>
        <p:spPr bwMode="auto">
          <a:xfrm>
            <a:off x="357188" y="4286250"/>
            <a:ext cx="2286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4663" y="528618"/>
            <a:ext cx="8305800" cy="6429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 smtClean="0"/>
              <a:t>Силуэты можно вырезать ножницами из бумаги.</a:t>
            </a:r>
            <a:br>
              <a:rPr lang="ru-RU" sz="2000" b="1" i="1" dirty="0" smtClean="0"/>
            </a:b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3074" y="3937003"/>
            <a:ext cx="4476752" cy="2357454"/>
          </a:xfrm>
        </p:spPr>
        <p:txBody>
          <a:bodyPr/>
          <a:lstStyle/>
          <a:p>
            <a:pPr algn="ctr">
              <a:defRPr/>
            </a:pPr>
            <a:r>
              <a:rPr lang="ru-RU" sz="2000" b="1" i="1" dirty="0" smtClean="0"/>
              <a:t>Есть в кляксе , какая – то сила будоражащая воображение. То ли недосказанность, то ли многозначность рождает бесконечные образы, как облака на небе.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32" name="Picture 8" descr="http://news.trtk.ru/127/form2m/PICT0265m.jpg"/>
          <p:cNvPicPr>
            <a:picLocks noChangeAspect="1" noChangeArrowheads="1"/>
          </p:cNvPicPr>
          <p:nvPr/>
        </p:nvPicPr>
        <p:blipFill>
          <a:blip r:embed="rId3"/>
          <a:srcRect l="27677" r="5437" b="18868"/>
          <a:stretch>
            <a:fillRect/>
          </a:stretch>
        </p:blipFill>
        <p:spPr bwMode="auto">
          <a:xfrm>
            <a:off x="285750" y="571500"/>
            <a:ext cx="4143375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Картинка 4 из 1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785813"/>
            <a:ext cx="2303462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12" descr="Картинка 12 из 11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EDACF"/>
              </a:clrFrom>
              <a:clrTo>
                <a:srgbClr val="DEDACF">
                  <a:alpha val="0"/>
                </a:srgbClr>
              </a:clrTo>
            </a:clrChange>
          </a:blip>
          <a:srcRect l="12869" r="15057" b="4762"/>
          <a:stretch>
            <a:fillRect/>
          </a:stretch>
        </p:blipFill>
        <p:spPr bwMode="auto">
          <a:xfrm>
            <a:off x="3786188" y="500063"/>
            <a:ext cx="22860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Картинка 17 из 766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3750"/>
          <a:stretch>
            <a:fillRect/>
          </a:stretch>
        </p:blipFill>
        <p:spPr bwMode="auto">
          <a:xfrm>
            <a:off x="714375" y="3643313"/>
            <a:ext cx="3214688" cy="296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19" descr="Картинка 38 из 759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rcRect l="2226" t="60904" r="68813" b="22054"/>
          <a:stretch>
            <a:fillRect/>
          </a:stretch>
        </p:blipFill>
        <p:spPr bwMode="auto">
          <a:xfrm>
            <a:off x="6929438" y="2143125"/>
            <a:ext cx="185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18488" cy="1657350"/>
          </a:xfrm>
        </p:spPr>
        <p:txBody>
          <a:bodyPr/>
          <a:lstStyle/>
          <a:p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Силуэт – вид графического изображения.</a:t>
            </a:r>
            <a:b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Это плоскостное однотонное изображение фигур, предметов.</a:t>
            </a:r>
            <a:br>
              <a:rPr lang="ru-RU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3200" b="1" i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16" name="Picture 4" descr="0_2902d_490b6e25_L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2060575"/>
            <a:ext cx="5616575" cy="4427538"/>
          </a:xfrm>
          <a:ln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005263"/>
            <a:ext cx="24050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/>
              <a:t>Сельская пляска</a:t>
            </a:r>
            <a:r>
              <a:rPr lang="ru-RU"/>
              <a:t>:</a:t>
            </a:r>
            <a:br>
              <a:rPr lang="ru-RU"/>
            </a:br>
            <a:r>
              <a:rPr lang="ru-RU" b="1" i="1"/>
              <a:t>Георгий  Нарбут.</a:t>
            </a:r>
          </a:p>
          <a:p>
            <a:pPr algn="ctr"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428750"/>
          </a:xfrm>
        </p:spPr>
        <p:txBody>
          <a:bodyPr/>
          <a:lstStyle/>
          <a:p>
            <a:pPr algn="ctr"/>
            <a:r>
              <a:rPr lang="ru-RU" sz="4200" b="1" i="1" smtClean="0">
                <a:solidFill>
                  <a:schemeClr val="tx1"/>
                </a:solidFill>
                <a:latin typeface="Times New Roman" pitchFamily="18" charset="0"/>
              </a:rPr>
              <a:t>Силуэты могут быть не только черными на белом фоне, но и белые на черном фоне.</a:t>
            </a:r>
          </a:p>
        </p:txBody>
      </p:sp>
      <p:pic>
        <p:nvPicPr>
          <p:cNvPr id="40964" name="Рисунок 1" descr="Описание: D:\Downloads\img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349500"/>
            <a:ext cx="2816225" cy="4254500"/>
          </a:xfrm>
          <a:noFill/>
          <a:ln/>
        </p:spPr>
      </p:pic>
      <p:pic>
        <p:nvPicPr>
          <p:cNvPr id="40965" name="Рисунок 2" descr="Описание: D:\Downloads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0938"/>
            <a:ext cx="2860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</a:rPr>
              <a:t>Каждый предмет, каждая фигура</a:t>
            </a:r>
            <a:r>
              <a:rPr lang="ru-RU" sz="3200" i="1" smtClean="0">
                <a:solidFill>
                  <a:schemeClr val="tx1"/>
                </a:solidFill>
                <a:latin typeface="Times New Roman" pitchFamily="18" charset="0"/>
              </a:rPr>
              <a:t> -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это силуэты, но не просто в виде теней, а теней, которые повторяют форму предметов и фигур.</a:t>
            </a:r>
          </a:p>
        </p:txBody>
      </p:sp>
      <p:pic>
        <p:nvPicPr>
          <p:cNvPr id="6" name="Picture 11" descr="0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4619625" cy="329565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0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284538"/>
            <a:ext cx="3552825" cy="2714625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16013" y="1989138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Николай  Ильин.</a:t>
            </a:r>
          </a:p>
          <a:p>
            <a:r>
              <a:rPr lang="ru-RU" b="1"/>
              <a:t>Иллюстрации  жизни Пушкина  А.С.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949" t="3671" b="5197"/>
          <a:stretch>
            <a:fillRect/>
          </a:stretch>
        </p:blipFill>
        <p:spPr>
          <a:xfrm>
            <a:off x="1619250" y="549275"/>
            <a:ext cx="5937250" cy="59753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9466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5175"/>
            <a:ext cx="389255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0" y="5229225"/>
            <a:ext cx="59293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Георгий  Нарбут.</a:t>
            </a:r>
          </a:p>
          <a:p>
            <a:pPr algn="ctr"/>
            <a:r>
              <a:rPr lang="ru-RU" sz="2800" b="1"/>
              <a:t>Иллюстрации  к  сказке  Г.Х.Андерсена  «Соловей»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0751" t="5855" r="17874" b="19421"/>
          <a:stretch>
            <a:fillRect/>
          </a:stretch>
        </p:blipFill>
        <p:spPr>
          <a:xfrm>
            <a:off x="468313" y="1196975"/>
            <a:ext cx="3354387" cy="4389438"/>
          </a:xfrm>
          <a:ln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41438"/>
            <a:ext cx="46069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FFFFFF"/>
    </a:accent3>
    <a:accent4>
      <a:srgbClr val="000000"/>
    </a:accent4>
    <a:accent5>
      <a:srgbClr val="EBEBEB"/>
    </a:accent5>
    <a:accent6>
      <a:srgbClr val="A1A1A1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226</Words>
  <Application>Microsoft Office PowerPoint</Application>
  <PresentationFormat>Экран (4:3)</PresentationFormat>
  <Paragraphs>51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Century Schoolbook</vt:lpstr>
      <vt:lpstr>Georgia</vt:lpstr>
      <vt:lpstr>Times New Roman</vt:lpstr>
      <vt:lpstr>Wingdings 2</vt:lpstr>
      <vt:lpstr>Поток</vt:lpstr>
      <vt:lpstr>Точечный рисунок</vt:lpstr>
      <vt:lpstr>Презентация PowerPoint</vt:lpstr>
      <vt:lpstr>Презентация PowerPoint</vt:lpstr>
      <vt:lpstr>Есть в кляксе , какая – то сила будоражащая воображение. То ли недосказанность, то ли многозначность рождает бесконечные образы, как облака на небе. </vt:lpstr>
      <vt:lpstr>Силуэт – вид графического изображения.  Это плоскостное однотонное изображение фигур, предметов. </vt:lpstr>
      <vt:lpstr>Силуэты могут быть не только черными на белом фоне, но и белые на черном фоне.</vt:lpstr>
      <vt:lpstr>Каждый предмет, каждая фигура - это силуэты, но не просто в виде теней, а теней, которые повторяют форму предметов и фигур.</vt:lpstr>
      <vt:lpstr>Презентация PowerPoint</vt:lpstr>
      <vt:lpstr>Презентация PowerPoint</vt:lpstr>
      <vt:lpstr>Презентация PowerPoint</vt:lpstr>
      <vt:lpstr>Иллюстрации к басням Крылова И.А</vt:lpstr>
      <vt:lpstr>Силуэты мы встречаем не только на страницах книг, но и в повседневной жизни. Часто силуэты используют при изображении символов, эмблем. Простейший пример силуэта в природе – падающая тень. Существует театр теней.  </vt:lpstr>
      <vt:lpstr> Силуэт в жизни получается и в том случае, если мы видим какой – то предмет против света. Ваша рука напротив горящей свечи, солнца; человек в проеме двери на улицу из темного помещения на яркий свет или на фоне вечернего неба – опять силуэт.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Силуэты можно  рисовать </vt:lpstr>
      <vt:lpstr>Презентация PowerPoint</vt:lpstr>
      <vt:lpstr>Презентация PowerPoint</vt:lpstr>
      <vt:lpstr>Силуэты можно вырезать ножницами из бумаги.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Kozlik</cp:lastModifiedBy>
  <cp:revision>129</cp:revision>
  <dcterms:created xsi:type="dcterms:W3CDTF">2008-04-13T12:35:10Z</dcterms:created>
  <dcterms:modified xsi:type="dcterms:W3CDTF">2018-10-27T18:39:26Z</dcterms:modified>
</cp:coreProperties>
</file>